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matic SC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E1F7583-D0C6-4CB3-A0E2-D267EF27EC44}">
  <a:tblStyle styleId="{BE1F7583-D0C6-4CB3-A0E2-D267EF27EC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AmaticSC-bold.fntdata"/><Relationship Id="rId12" Type="http://schemas.openxmlformats.org/officeDocument/2006/relationships/slide" Target="slides/slide7.xml"/><Relationship Id="rId23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2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5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49260" y="5311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hyperlink" Target="https://github.com/chiragiitp/Bone-Age-Detection-From-X-Ra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kmader/rsna-bone-age" TargetMode="External"/><Relationship Id="rId4" Type="http://schemas.openxmlformats.org/officeDocument/2006/relationships/hyperlink" Target="http://rsnachallenges.cloudapp.net/competitions/4#learn_the_details" TargetMode="External"/><Relationship Id="rId5" Type="http://schemas.openxmlformats.org/officeDocument/2006/relationships/hyperlink" Target="https://doi.org/10.1148/radiol.2017170236" TargetMode="External"/><Relationship Id="rId6" Type="http://schemas.openxmlformats.org/officeDocument/2006/relationships/hyperlink" Target="https://doi.org/10.1007/s10278-017-9955-8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 amt="40000"/>
          </a:blip>
          <a:srcRect b="27654" l="0" r="0" t="27654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Bone Age Detection from X-ray</a:t>
            </a:r>
            <a:endParaRPr/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1387200" y="3637200"/>
            <a:ext cx="2159100" cy="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Group 01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Chirag Soni (1401CS13)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Vignesh Edithal (1401CS14)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Prashant (1401CS35)</a:t>
            </a:r>
            <a:endParaRPr sz="12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088400" y="13630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Inception V3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6" name="Shape 166"/>
          <p:cNvCxnSpPr>
            <a:stCxn id="163" idx="6"/>
            <a:endCxn id="165" idx="1"/>
          </p:cNvCxnSpPr>
          <p:nvPr/>
        </p:nvCxnSpPr>
        <p:spPr>
          <a:xfrm>
            <a:off x="1711850" y="18853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Shape 167"/>
          <p:cNvSpPr/>
          <p:nvPr/>
        </p:nvSpPr>
        <p:spPr>
          <a:xfrm>
            <a:off x="2088400" y="30394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8" name="Shape 168"/>
          <p:cNvCxnSpPr>
            <a:endCxn id="167" idx="1"/>
          </p:cNvCxnSpPr>
          <p:nvPr/>
        </p:nvCxnSpPr>
        <p:spPr>
          <a:xfrm>
            <a:off x="1559500" y="3561700"/>
            <a:ext cx="5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Shape 169"/>
          <p:cNvSpPr/>
          <p:nvPr/>
        </p:nvSpPr>
        <p:spPr>
          <a:xfrm>
            <a:off x="3977275" y="22012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1024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0" name="Shape 170"/>
          <p:cNvCxnSpPr>
            <a:stCxn id="165" idx="3"/>
            <a:endCxn id="169" idx="1"/>
          </p:cNvCxnSpPr>
          <p:nvPr/>
        </p:nvCxnSpPr>
        <p:spPr>
          <a:xfrm>
            <a:off x="3480400" y="1885300"/>
            <a:ext cx="496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Shape 171"/>
          <p:cNvCxnSpPr>
            <a:stCxn id="167" idx="3"/>
            <a:endCxn id="169" idx="1"/>
          </p:cNvCxnSpPr>
          <p:nvPr/>
        </p:nvCxnSpPr>
        <p:spPr>
          <a:xfrm flipH="1" rot="10800000">
            <a:off x="3480400" y="2723500"/>
            <a:ext cx="496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Shape 172"/>
          <p:cNvSpPr/>
          <p:nvPr/>
        </p:nvSpPr>
        <p:spPr>
          <a:xfrm>
            <a:off x="5729875" y="22012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1024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3" name="Shape 173"/>
          <p:cNvCxnSpPr>
            <a:stCxn id="169" idx="3"/>
            <a:endCxn id="172" idx="1"/>
          </p:cNvCxnSpPr>
          <p:nvPr/>
        </p:nvCxnSpPr>
        <p:spPr>
          <a:xfrm>
            <a:off x="5369275" y="2723500"/>
            <a:ext cx="3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Shape 174"/>
          <p:cNvSpPr/>
          <p:nvPr/>
        </p:nvSpPr>
        <p:spPr>
          <a:xfrm>
            <a:off x="7328450" y="2201200"/>
            <a:ext cx="1089000" cy="1044600"/>
          </a:xfrm>
          <a:prstGeom prst="ellipse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Age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months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75" name="Shape 175"/>
          <p:cNvCxnSpPr>
            <a:stCxn id="172" idx="3"/>
            <a:endCxn id="174" idx="2"/>
          </p:cNvCxnSpPr>
          <p:nvPr/>
        </p:nvCxnSpPr>
        <p:spPr>
          <a:xfrm>
            <a:off x="7121875" y="2723500"/>
            <a:ext cx="20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Hyperparameters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over these parameters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Pooling : </a:t>
            </a:r>
            <a:r>
              <a:rPr lang="en">
                <a:solidFill>
                  <a:srgbClr val="6AA84F"/>
                </a:solidFill>
              </a:rPr>
              <a:t>Average pooling </a:t>
            </a:r>
            <a:r>
              <a:rPr lang="en"/>
              <a:t>/ Max pooling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Dropout : </a:t>
            </a:r>
            <a:r>
              <a:rPr lang="en">
                <a:solidFill>
                  <a:srgbClr val="6AA84F"/>
                </a:solidFill>
              </a:rPr>
              <a:t>0.2</a:t>
            </a:r>
            <a:r>
              <a:rPr lang="en"/>
              <a:t> / 0.5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 function : </a:t>
            </a:r>
            <a:r>
              <a:rPr lang="en">
                <a:solidFill>
                  <a:srgbClr val="6AA84F"/>
                </a:solidFill>
              </a:rPr>
              <a:t>ReLU</a:t>
            </a:r>
            <a:r>
              <a:rPr lang="en"/>
              <a:t> / tanh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Gender : </a:t>
            </a:r>
            <a:r>
              <a:rPr lang="en">
                <a:solidFill>
                  <a:srgbClr val="6AA84F"/>
                </a:solidFill>
              </a:rPr>
              <a:t>Use</a:t>
            </a:r>
            <a:r>
              <a:rPr lang="en"/>
              <a:t> or not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Size : </a:t>
            </a:r>
            <a:r>
              <a:rPr lang="en">
                <a:solidFill>
                  <a:srgbClr val="6AA84F"/>
                </a:solidFill>
              </a:rPr>
              <a:t>224x224</a:t>
            </a:r>
            <a:r>
              <a:rPr lang="en"/>
              <a:t>, 500x500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Pretrained models : </a:t>
            </a:r>
            <a:r>
              <a:rPr lang="en">
                <a:solidFill>
                  <a:srgbClr val="6AA84F"/>
                </a:solidFill>
              </a:rPr>
              <a:t>Inception V3</a:t>
            </a:r>
            <a:r>
              <a:rPr lang="en"/>
              <a:t>, VGG16, MobileNet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Batchsize of 10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over 50 epochs (early stoppage with patience 10)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Adam optimizer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 Error as loss function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</a:t>
            </a:r>
            <a:r>
              <a:rPr lang="en"/>
              <a:t>L</a:t>
            </a:r>
            <a:r>
              <a:rPr lang="en"/>
              <a:t>earning Rate on Plateau</a:t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Training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 automatic alt text available.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700" y="696250"/>
            <a:ext cx="4745250" cy="379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best model,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Mean Absolute Error = 8.615 months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train_loss = 0.0809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train_mae_months = 9.0737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valid_loss = 0.0709</a:t>
            </a:r>
            <a:endParaRPr sz="12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val_mae_months = 8.1923</a:t>
            </a:r>
            <a:endParaRPr sz="1200"/>
          </a:p>
        </p:txBody>
      </p:sp>
      <p:sp>
        <p:nvSpPr>
          <p:cNvPr id="196" name="Shape 196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302575" y="4355600"/>
            <a:ext cx="50637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is uploaded on Github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https://github.com/chiragiitp/Bone-Age-Detection-From-X-Ray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may contain: text" id="203" name="Shape 203"/>
          <p:cNvPicPr preferRelativeResize="0"/>
          <p:nvPr/>
        </p:nvPicPr>
        <p:blipFill rotWithShape="1">
          <a:blip r:embed="rId3">
            <a:alphaModFix/>
          </a:blip>
          <a:srcRect b="0" l="4537" r="4537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Gender information is vital for the network.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Mean Average Deviation (MAD) between different human observers 0.61 years. MAD with the winning model is 0.36 years.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Deep CNN can surpass human level efficiency.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Should we stop training Radiologists now?</a:t>
            </a:r>
            <a:endParaRPr b="1"/>
          </a:p>
        </p:txBody>
      </p:sp>
      <p:sp>
        <p:nvSpPr>
          <p:cNvPr id="209" name="Shape 209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Kaggle </a:t>
            </a:r>
            <a:r>
              <a:rPr lang="en" u="sng">
                <a:solidFill>
                  <a:schemeClr val="hlink"/>
                </a:solidFill>
                <a:hlinkClick r:id="rId3"/>
              </a:rPr>
              <a:t>🔗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RSNA challenge</a:t>
            </a:r>
            <a:r>
              <a:rPr lang="en" u="sng">
                <a:solidFill>
                  <a:schemeClr val="accent5"/>
                </a:solidFill>
                <a:hlinkClick r:id="rId4"/>
              </a:rPr>
              <a:t>🔗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of a Deep-Learning Neural Network Model in Assessing Skeletal Maturity on Pediatric Hand Radiographs </a:t>
            </a:r>
            <a:r>
              <a:rPr lang="en" u="sng">
                <a:solidFill>
                  <a:schemeClr val="accent5"/>
                </a:solidFill>
                <a:hlinkClick r:id="rId5"/>
              </a:rPr>
              <a:t>🔗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Lee, H., Tajmir, S., Lee, J. et al. J Digit Imaging (2017) 30: 427. Fully Automated Deep Learning System for Bone Age Assessment </a:t>
            </a:r>
            <a:r>
              <a:rPr lang="en" u="sng">
                <a:solidFill>
                  <a:schemeClr val="accent5"/>
                </a:solidFill>
                <a:hlinkClick r:id="rId6"/>
              </a:rPr>
              <a:t>🔗</a:t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References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14497" l="0" r="0" t="14504"/>
          <a:stretch/>
        </p:blipFill>
        <p:spPr>
          <a:xfrm>
            <a:off x="3387800" y="0"/>
            <a:ext cx="57561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 rot="-3058266">
            <a:off x="7142353" y="3763129"/>
            <a:ext cx="872780" cy="4455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Bye Bye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Radiologists manually find skeletal age with help of atlas.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skeletal age with actual age to ensure normal growth in children.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RSNA held competition to automate the process.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050" y="2868724"/>
            <a:ext cx="1726526" cy="19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050" y="2868725"/>
            <a:ext cx="1628976" cy="19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49" y="2868726"/>
            <a:ext cx="1628973" cy="196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Dataset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" name="Shape 8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225" y="1086475"/>
            <a:ext cx="5486676" cy="339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Shape 87"/>
          <p:cNvGraphicFramePr/>
          <p:nvPr/>
        </p:nvGraphicFramePr>
        <p:xfrm>
          <a:off x="464625" y="310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{BE1F7583-D0C6-4CB3-A0E2-D267EF27EC44}</a:tableStyleId>
              </a:tblPr>
              <a:tblGrid>
                <a:gridCol w="421250"/>
                <a:gridCol w="1034600"/>
                <a:gridCol w="727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boneage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male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74" y="1352563"/>
            <a:ext cx="1173700" cy="14177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1124425" y="2698600"/>
            <a:ext cx="4926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1.png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Balancing</a:t>
            </a:r>
            <a:r>
              <a:rPr lang="en">
                <a:solidFill>
                  <a:srgbClr val="FFFFFF"/>
                </a:solidFill>
              </a:rPr>
              <a:t> Dataset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99" y="1017725"/>
            <a:ext cx="2488576" cy="211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25" y="3094475"/>
            <a:ext cx="2390551" cy="204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375" y="986975"/>
            <a:ext cx="2488575" cy="21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3052650"/>
            <a:ext cx="2390551" cy="20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3475475" y="2890025"/>
            <a:ext cx="961200" cy="31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Age normalization				(x - μ)/σ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Reduces effect of outlier </a:t>
            </a:r>
            <a:r>
              <a:rPr lang="en"/>
              <a:t>data points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Reduce Image Resolution		2000x1500 ⟶ 224x224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redundant pixels while retaining information.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Rotation						5°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Horizontal/Vertical Translation	15%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Zoom						25%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Horizontal Flip</a:t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Preprocessing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4548450" y="2126250"/>
            <a:ext cx="4800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Amatic SC"/>
                <a:ea typeface="Amatic SC"/>
                <a:cs typeface="Amatic SC"/>
                <a:sym typeface="Amatic SC"/>
              </a:rPr>
              <a:t>}</a:t>
            </a:r>
            <a:endParaRPr sz="1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4969925" y="2717825"/>
            <a:ext cx="2204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better generalization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26" name="Shape 126"/>
          <p:cNvCxnSpPr>
            <a:stCxn id="124" idx="6"/>
            <a:endCxn id="127" idx="1"/>
          </p:cNvCxnSpPr>
          <p:nvPr/>
        </p:nvCxnSpPr>
        <p:spPr>
          <a:xfrm>
            <a:off x="1711850" y="18853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Shape 127"/>
          <p:cNvSpPr/>
          <p:nvPr/>
        </p:nvSpPr>
        <p:spPr>
          <a:xfrm>
            <a:off x="2088400" y="13630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Inception V3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36" name="Shape 136"/>
          <p:cNvCxnSpPr>
            <a:stCxn id="134" idx="6"/>
            <a:endCxn id="137" idx="1"/>
          </p:cNvCxnSpPr>
          <p:nvPr/>
        </p:nvCxnSpPr>
        <p:spPr>
          <a:xfrm>
            <a:off x="1711850" y="18853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Shape 138"/>
          <p:cNvCxnSpPr>
            <a:stCxn id="135" idx="6"/>
            <a:endCxn id="139" idx="1"/>
          </p:cNvCxnSpPr>
          <p:nvPr/>
        </p:nvCxnSpPr>
        <p:spPr>
          <a:xfrm>
            <a:off x="1711850" y="35617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Shape 139"/>
          <p:cNvSpPr/>
          <p:nvPr/>
        </p:nvSpPr>
        <p:spPr>
          <a:xfrm>
            <a:off x="2088400" y="30394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2088400" y="13630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Inception V3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2088400" y="13630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Inception V3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9" name="Shape 149"/>
          <p:cNvCxnSpPr>
            <a:stCxn id="146" idx="6"/>
            <a:endCxn id="148" idx="1"/>
          </p:cNvCxnSpPr>
          <p:nvPr/>
        </p:nvCxnSpPr>
        <p:spPr>
          <a:xfrm>
            <a:off x="1711850" y="18853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Shape 150"/>
          <p:cNvSpPr/>
          <p:nvPr/>
        </p:nvSpPr>
        <p:spPr>
          <a:xfrm>
            <a:off x="2088400" y="30394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1" name="Shape 151"/>
          <p:cNvCxnSpPr>
            <a:stCxn id="147" idx="6"/>
            <a:endCxn id="150" idx="1"/>
          </p:cNvCxnSpPr>
          <p:nvPr/>
        </p:nvCxnSpPr>
        <p:spPr>
          <a:xfrm>
            <a:off x="1711850" y="35617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Shape 152"/>
          <p:cNvSpPr/>
          <p:nvPr/>
        </p:nvSpPr>
        <p:spPr>
          <a:xfrm>
            <a:off x="3977275" y="22012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1024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3" name="Shape 153"/>
          <p:cNvCxnSpPr>
            <a:stCxn id="148" idx="3"/>
            <a:endCxn id="152" idx="1"/>
          </p:cNvCxnSpPr>
          <p:nvPr/>
        </p:nvCxnSpPr>
        <p:spPr>
          <a:xfrm>
            <a:off x="3480400" y="1885300"/>
            <a:ext cx="496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Shape 154"/>
          <p:cNvCxnSpPr>
            <a:stCxn id="150" idx="3"/>
            <a:endCxn id="152" idx="1"/>
          </p:cNvCxnSpPr>
          <p:nvPr/>
        </p:nvCxnSpPr>
        <p:spPr>
          <a:xfrm flipH="1" rot="10800000">
            <a:off x="3480400" y="2723500"/>
            <a:ext cx="496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Shape 155"/>
          <p:cNvSpPr/>
          <p:nvPr/>
        </p:nvSpPr>
        <p:spPr>
          <a:xfrm>
            <a:off x="5729875" y="22012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1024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6" name="Shape 156"/>
          <p:cNvCxnSpPr>
            <a:stCxn id="152" idx="3"/>
            <a:endCxn id="155" idx="1"/>
          </p:cNvCxnSpPr>
          <p:nvPr/>
        </p:nvCxnSpPr>
        <p:spPr>
          <a:xfrm>
            <a:off x="5369275" y="2723500"/>
            <a:ext cx="3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